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72" r:id="rId4"/>
    <p:sldId id="261" r:id="rId5"/>
    <p:sldId id="262" r:id="rId6"/>
    <p:sldId id="263" r:id="rId7"/>
    <p:sldId id="264" r:id="rId8"/>
    <p:sldId id="266" r:id="rId9"/>
    <p:sldId id="267" r:id="rId10"/>
    <p:sldId id="27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1A2E52"/>
    <a:srgbClr val="203864"/>
    <a:srgbClr val="4472C4"/>
    <a:srgbClr val="D9C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3969" autoAdjust="0"/>
  </p:normalViewPr>
  <p:slideViewPr>
    <p:cSldViewPr snapToGrid="0">
      <p:cViewPr>
        <p:scale>
          <a:sx n="66" d="100"/>
          <a:sy n="66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8EBB9-7059-415D-9F97-7F2DC5769F53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59A67-9074-4462-A66D-D5B6293EF9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61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Can only send or receive based on request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Can send and receive simultaneously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r>
              <a:rPr lang="en-CA" dirty="0"/>
              <a:t>Ethernet processes all data frames no matter if it is for the node or not</a:t>
            </a:r>
          </a:p>
          <a:p>
            <a:endParaRPr lang="en-CA" dirty="0"/>
          </a:p>
          <a:p>
            <a:r>
              <a:rPr lang="en-CA" dirty="0" err="1"/>
              <a:t>EtherCAT</a:t>
            </a:r>
            <a:r>
              <a:rPr lang="en-CA" dirty="0"/>
              <a:t> only processes data for each node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Ethernet/IP: Master would send a command and node would send back a confirmation that the information has been received 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 err="1"/>
              <a:t>EtherCAT</a:t>
            </a:r>
            <a:r>
              <a:rPr lang="en-CA" dirty="0"/>
              <a:t>: processes data on the fly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59A67-9074-4462-A66D-D5B6293EF9D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04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41C0-596D-C343-87C6-A125B9F47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660DC-FA1A-3C43-64E0-601092942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739D0-0C11-C82D-41E7-0D8988CC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0C28-696A-0C63-04BA-436AAD50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A594-DCD7-36E6-ED55-033ED6D1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65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2D53-D402-9862-DC6D-E800BEAE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5FE9D-BA72-3DA7-F546-FA289579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8B282-65C3-D354-0185-602E4DC2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83A2B-0D83-4419-EC9B-11495BA5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CD9E7-D44B-6C20-D4FE-7838BF04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38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00268-E11D-2927-682B-32130D0A1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4E5BD-99D3-5ECA-05A4-9157AA85F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AA2F-0968-592C-7EB7-C6EBAE84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E5E8-242A-981A-DED5-B099CDA1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B9DE6-93CE-97E2-955A-6124835C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9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9BA6-1D86-726A-12F0-5713D746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5FDB-16C8-415E-CC83-3210158A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3D2DD-790B-A095-BC1D-6B776D64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40C74-962F-0D6D-9A29-9AB655FF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3F6DB-B846-3D2A-BEAD-4E003651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49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7D46-4B5E-C3E4-4D5B-94242E5F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8F2F-2536-5B17-D5A5-FB7C15BAD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F68A8-7EC1-7BB7-59FB-317E4BAA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136E-D908-2CB6-56CF-AFD6A63C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43AFF-5027-F4C4-BEA9-5C7EC413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490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DE27-6EA3-EA71-0F78-C2CD4C9F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36D4-AACB-4079-67BF-5C63722B6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C375-17B1-F6F1-9201-EFCEF7613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B5DBF-7B46-F592-C80E-14611E7C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11166-4095-F476-ADC6-F9D8236E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58FD-D5D7-AC3B-F223-2B8E8B5F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20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A265-8245-D2FC-7DD8-41E0BABB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05BE7-E6BD-B88A-905E-AB6BFC6C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0934C-DAFB-F1D6-6565-C258C008D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416D6-435B-70BB-4061-4F13231D1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472CA-90B5-0B9D-9A60-DB375AC00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2F9783-B07B-79FF-8412-BC14D49E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96A2E-AE98-4288-4447-BEFD4921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C617-09A9-0EA5-6DA7-B16C9224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E523-4E41-EB01-E7CB-17CB70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71FAB-E243-C0BB-6982-85751211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7D1E3-BF15-51A8-F01D-FEA84C4B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EF865-42D6-B6F4-10D4-134BB9E3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74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24CE7-B485-E729-A429-7050BCE5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09912-F970-AAF1-37C0-93D319CA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59D8C-8937-C2D0-90AF-3B23098C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77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BBFD-539D-217B-706C-D9CFD3A7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9A3E7-770C-1CFD-8D71-C4C74B8F4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74FF-4B4C-F0D2-DB20-E3406432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5654C-583A-BFE5-1107-109BF76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DACB-9963-9E24-B9C0-3462F9A4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2FB23-0D00-B4A2-12E4-32D2B6AE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95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469D-AF76-7DA3-C72F-3D7FC3E8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F96E41-ED99-8A94-4FE3-EFD7A1263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368B-DFE5-438A-2D4C-62952789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BBF40-1C46-60F3-19CF-D0D34FCD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3F5A-DF8A-E2B8-34EB-B0DB3B91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8FC0B-8961-9759-ECD3-4EA97000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50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2B934-5041-8249-8C46-EC71C29C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0B754-C0CF-732C-E2CF-671FAC1DA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F8803-F2F4-96DA-7624-C89B5A826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89F7-BD07-40E9-BD38-3565DEBA9C95}" type="datetimeFigureOut">
              <a:rPr lang="en-CA" smtClean="0"/>
              <a:t>2023-08-29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33680-6318-6363-0B46-3A0D9A89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FCA6C-633D-094C-524A-E8826DDFB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EB21-218F-43C5-B75B-FBAE82798E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57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3264" y="1963342"/>
            <a:ext cx="8466070" cy="2387600"/>
          </a:xfrm>
        </p:spPr>
        <p:txBody>
          <a:bodyPr>
            <a:normAutofit/>
          </a:bodyPr>
          <a:lstStyle/>
          <a:p>
            <a:r>
              <a:rPr lang="en-CA" sz="3500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EtherCAT</a:t>
            </a:r>
            <a:r>
              <a:rPr lang="en-CA" sz="35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 Communication with applications to force sensor feedback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F852-EC54-7F81-C0D2-822DFCC1E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914" y="4622800"/>
            <a:ext cx="9144000" cy="635000"/>
          </a:xfrm>
        </p:spPr>
        <p:txBody>
          <a:bodyPr>
            <a:normAutofit/>
          </a:bodyPr>
          <a:lstStyle/>
          <a:p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Summer 2023 – Larissa Jin</a:t>
            </a:r>
          </a:p>
        </p:txBody>
      </p:sp>
      <p:pic>
        <p:nvPicPr>
          <p:cNvPr id="6" name="Graphic 5" descr="Network outline">
            <a:extLst>
              <a:ext uri="{FF2B5EF4-FFF2-40B4-BE49-F238E27FC236}">
                <a16:creationId xmlns:a16="http://schemas.microsoft.com/office/drawing/2014/main" id="{144F8146-DB3C-FCB7-37A4-7FB5E9DA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41606">
            <a:off x="-2508274" y="2579005"/>
            <a:ext cx="5357590" cy="5357590"/>
          </a:xfrm>
          <a:prstGeom prst="rect">
            <a:avLst/>
          </a:prstGeom>
        </p:spPr>
      </p:pic>
      <p:pic>
        <p:nvPicPr>
          <p:cNvPr id="7" name="Graphic 6" descr="Network outline">
            <a:extLst>
              <a:ext uri="{FF2B5EF4-FFF2-40B4-BE49-F238E27FC236}">
                <a16:creationId xmlns:a16="http://schemas.microsoft.com/office/drawing/2014/main" id="{CD8774B8-4D34-85C0-CE4A-CC29CFA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51138">
            <a:off x="-1778046" y="-958766"/>
            <a:ext cx="5989355" cy="59893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/>
          <p:nvPr/>
        </p:nvCxnSpPr>
        <p:spPr>
          <a:xfrm>
            <a:off x="3077029" y="4527349"/>
            <a:ext cx="6879771" cy="0"/>
          </a:xfrm>
          <a:prstGeom prst="line">
            <a:avLst/>
          </a:prstGeom>
          <a:ln w="76200">
            <a:solidFill>
              <a:srgbClr val="D9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Network outline">
            <a:extLst>
              <a:ext uri="{FF2B5EF4-FFF2-40B4-BE49-F238E27FC236}">
                <a16:creationId xmlns:a16="http://schemas.microsoft.com/office/drawing/2014/main" id="{F28712F0-AC6C-67D7-CDD6-5E6B9936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03679">
            <a:off x="8767655" y="-2759707"/>
            <a:ext cx="5643851" cy="5643851"/>
          </a:xfrm>
          <a:prstGeom prst="rect">
            <a:avLst/>
          </a:prstGeom>
        </p:spPr>
      </p:pic>
      <p:pic>
        <p:nvPicPr>
          <p:cNvPr id="11" name="Graphic 10" descr="Network outline">
            <a:extLst>
              <a:ext uri="{FF2B5EF4-FFF2-40B4-BE49-F238E27FC236}">
                <a16:creationId xmlns:a16="http://schemas.microsoft.com/office/drawing/2014/main" id="{029BC26F-46C3-3A51-AB0E-CCAAE3FD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865758">
            <a:off x="9942560" y="453569"/>
            <a:ext cx="5643851" cy="56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1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144283" y="0"/>
            <a:ext cx="1235105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4283" y="236028"/>
            <a:ext cx="6026150" cy="1313737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Future Work</a:t>
            </a:r>
          </a:p>
        </p:txBody>
      </p:sp>
      <p:pic>
        <p:nvPicPr>
          <p:cNvPr id="59" name="Graphic 58" descr="Network outline">
            <a:extLst>
              <a:ext uri="{FF2B5EF4-FFF2-40B4-BE49-F238E27FC236}">
                <a16:creationId xmlns:a16="http://schemas.microsoft.com/office/drawing/2014/main" id="{8CA350A3-A914-339B-9F84-97DF8D15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3951">
            <a:off x="-3032749" y="3140767"/>
            <a:ext cx="6207673" cy="6207673"/>
          </a:xfrm>
          <a:prstGeom prst="rect">
            <a:avLst/>
          </a:prstGeom>
        </p:spPr>
      </p:pic>
      <p:pic>
        <p:nvPicPr>
          <p:cNvPr id="60" name="Graphic 59" descr="Network outline">
            <a:extLst>
              <a:ext uri="{FF2B5EF4-FFF2-40B4-BE49-F238E27FC236}">
                <a16:creationId xmlns:a16="http://schemas.microsoft.com/office/drawing/2014/main" id="{5ADAD2EA-013A-2142-B66E-3FA61BB77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176718">
            <a:off x="8614951" y="-2585483"/>
            <a:ext cx="5357590" cy="535759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A0B5F7-4365-679C-6729-9C12D67715E9}"/>
              </a:ext>
            </a:extLst>
          </p:cNvPr>
          <p:cNvCxnSpPr>
            <a:cxnSpLocks/>
          </p:cNvCxnSpPr>
          <p:nvPr/>
        </p:nvCxnSpPr>
        <p:spPr>
          <a:xfrm>
            <a:off x="1140001" y="1549765"/>
            <a:ext cx="3439886" cy="0"/>
          </a:xfrm>
          <a:prstGeom prst="line">
            <a:avLst/>
          </a:prstGeom>
          <a:ln w="76200">
            <a:solidFill>
              <a:srgbClr val="D9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A8066-6B97-4AAC-2324-6355C8B5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356" y="1730545"/>
            <a:ext cx="8691437" cy="4095380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Improve speed of the loop by improving controller</a:t>
            </a:r>
          </a:p>
          <a:p>
            <a:pPr marL="514350" indent="-514350" algn="l">
              <a:buAutoNum type="arabicPeriod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Add in a control for rotation about the y axis (pitch)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1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144283" y="0"/>
            <a:ext cx="1235105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4283" y="236028"/>
            <a:ext cx="6026150" cy="1313737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Citations</a:t>
            </a:r>
          </a:p>
        </p:txBody>
      </p:sp>
      <p:pic>
        <p:nvPicPr>
          <p:cNvPr id="59" name="Graphic 58" descr="Network outline">
            <a:extLst>
              <a:ext uri="{FF2B5EF4-FFF2-40B4-BE49-F238E27FC236}">
                <a16:creationId xmlns:a16="http://schemas.microsoft.com/office/drawing/2014/main" id="{8CA350A3-A914-339B-9F84-97DF8D15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3951">
            <a:off x="-3032749" y="3140767"/>
            <a:ext cx="6207673" cy="6207673"/>
          </a:xfrm>
          <a:prstGeom prst="rect">
            <a:avLst/>
          </a:prstGeom>
        </p:spPr>
      </p:pic>
      <p:pic>
        <p:nvPicPr>
          <p:cNvPr id="60" name="Graphic 59" descr="Network outline">
            <a:extLst>
              <a:ext uri="{FF2B5EF4-FFF2-40B4-BE49-F238E27FC236}">
                <a16:creationId xmlns:a16="http://schemas.microsoft.com/office/drawing/2014/main" id="{5ADAD2EA-013A-2142-B66E-3FA61BB77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176718">
            <a:off x="8614951" y="-2585483"/>
            <a:ext cx="5357590" cy="535759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A0B5F7-4365-679C-6729-9C12D67715E9}"/>
              </a:ext>
            </a:extLst>
          </p:cNvPr>
          <p:cNvCxnSpPr>
            <a:cxnSpLocks/>
          </p:cNvCxnSpPr>
          <p:nvPr/>
        </p:nvCxnSpPr>
        <p:spPr>
          <a:xfrm>
            <a:off x="1140001" y="1549765"/>
            <a:ext cx="3439886" cy="0"/>
          </a:xfrm>
          <a:prstGeom prst="line">
            <a:avLst/>
          </a:prstGeom>
          <a:ln w="76200">
            <a:solidFill>
              <a:srgbClr val="D9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A8066-6B97-4AAC-2324-6355C8B5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356" y="1730545"/>
            <a:ext cx="8691437" cy="4095380"/>
          </a:xfrm>
        </p:spPr>
        <p:txBody>
          <a:bodyPr>
            <a:normAutofit/>
          </a:bodyPr>
          <a:lstStyle/>
          <a:p>
            <a:pPr algn="l"/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[1] 	“What is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”. </a:t>
            </a:r>
            <a:r>
              <a:rPr lang="en-CA" sz="2800" i="1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RealPars</a:t>
            </a:r>
            <a:r>
              <a:rPr lang="en-CA" sz="2800" i="1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.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[Online] 	https://realpars.com/ethercat/#:~:text=Eth	ernet's%20star%20topology%20is%20si	mple,flexibility%20for%20your%20Ether	CAT%20network.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39646" y="-89839"/>
            <a:ext cx="12442741" cy="70376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F852-EC54-7F81-C0D2-822DFCC1E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45" y="2992265"/>
            <a:ext cx="2628404" cy="95290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CA" sz="36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36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vs Ethernet 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3131" y="-72735"/>
            <a:ext cx="6026150" cy="1313737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Overview</a:t>
            </a:r>
          </a:p>
        </p:txBody>
      </p:sp>
      <p:pic>
        <p:nvPicPr>
          <p:cNvPr id="28" name="Graphic 27" descr="Badge 3 with solid fill">
            <a:extLst>
              <a:ext uri="{FF2B5EF4-FFF2-40B4-BE49-F238E27FC236}">
                <a16:creationId xmlns:a16="http://schemas.microsoft.com/office/drawing/2014/main" id="{515BBFDD-11E4-74D0-5A7F-7B452692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551" y="1993201"/>
            <a:ext cx="969033" cy="969033"/>
          </a:xfrm>
          <a:prstGeom prst="rect">
            <a:avLst/>
          </a:prstGeom>
        </p:spPr>
      </p:pic>
      <p:pic>
        <p:nvPicPr>
          <p:cNvPr id="30" name="Graphic 29" descr="Badge 4 with solid fill">
            <a:extLst>
              <a:ext uri="{FF2B5EF4-FFF2-40B4-BE49-F238E27FC236}">
                <a16:creationId xmlns:a16="http://schemas.microsoft.com/office/drawing/2014/main" id="{C2770831-AA0C-9EFF-E852-F16BC1192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6976" y="3496192"/>
            <a:ext cx="1003729" cy="1003729"/>
          </a:xfrm>
          <a:prstGeom prst="rect">
            <a:avLst/>
          </a:prstGeom>
        </p:spPr>
      </p:pic>
      <p:pic>
        <p:nvPicPr>
          <p:cNvPr id="32" name="Graphic 31" descr="Badge 5 with solid fill">
            <a:extLst>
              <a:ext uri="{FF2B5EF4-FFF2-40B4-BE49-F238E27FC236}">
                <a16:creationId xmlns:a16="http://schemas.microsoft.com/office/drawing/2014/main" id="{C43A97E1-7606-53EC-35A1-6F77D90EB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3529" y="1993200"/>
            <a:ext cx="969033" cy="969033"/>
          </a:xfrm>
          <a:prstGeom prst="rect">
            <a:avLst/>
          </a:prstGeom>
        </p:spPr>
      </p:pic>
      <p:pic>
        <p:nvPicPr>
          <p:cNvPr id="34" name="Graphic 33" descr="Badge 6 with solid fill">
            <a:extLst>
              <a:ext uri="{FF2B5EF4-FFF2-40B4-BE49-F238E27FC236}">
                <a16:creationId xmlns:a16="http://schemas.microsoft.com/office/drawing/2014/main" id="{DF1B33A6-B04B-14A0-AF91-6DD0C03F3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8255" y="3463535"/>
            <a:ext cx="1003729" cy="1003729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6194E380-9EEB-5306-8E1F-F22D23D867A2}"/>
              </a:ext>
            </a:extLst>
          </p:cNvPr>
          <p:cNvSpPr txBox="1">
            <a:spLocks/>
          </p:cNvSpPr>
          <p:nvPr/>
        </p:nvSpPr>
        <p:spPr>
          <a:xfrm>
            <a:off x="2933887" y="4426571"/>
            <a:ext cx="1931661" cy="952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setup</a:t>
            </a:r>
          </a:p>
          <a:p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D9EE4AD6-4C8F-5C30-FCEC-FCE2CF563856}"/>
              </a:ext>
            </a:extLst>
          </p:cNvPr>
          <p:cNvSpPr txBox="1">
            <a:spLocks/>
          </p:cNvSpPr>
          <p:nvPr/>
        </p:nvSpPr>
        <p:spPr>
          <a:xfrm>
            <a:off x="4794919" y="2962233"/>
            <a:ext cx="1856023" cy="911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Application for </a:t>
            </a:r>
            <a:r>
              <a:rPr lang="en-CA" sz="20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endParaRPr lang="en-CA" sz="20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9817847-931B-ED0A-53CF-C5EE1099D665}"/>
              </a:ext>
            </a:extLst>
          </p:cNvPr>
          <p:cNvSpPr txBox="1">
            <a:spLocks/>
          </p:cNvSpPr>
          <p:nvPr/>
        </p:nvSpPr>
        <p:spPr>
          <a:xfrm>
            <a:off x="6650943" y="4412150"/>
            <a:ext cx="1590763" cy="952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Force Sensor Feedback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E7AEB9B6-DC62-7E12-FF44-BFBB98C4271D}"/>
              </a:ext>
            </a:extLst>
          </p:cNvPr>
          <p:cNvSpPr txBox="1">
            <a:spLocks/>
          </p:cNvSpPr>
          <p:nvPr/>
        </p:nvSpPr>
        <p:spPr>
          <a:xfrm>
            <a:off x="7788433" y="2829941"/>
            <a:ext cx="2071172" cy="72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Results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45D3069D-62A0-912F-1481-2635DC85664E}"/>
              </a:ext>
            </a:extLst>
          </p:cNvPr>
          <p:cNvSpPr txBox="1">
            <a:spLocks/>
          </p:cNvSpPr>
          <p:nvPr/>
        </p:nvSpPr>
        <p:spPr>
          <a:xfrm>
            <a:off x="9246297" y="4427830"/>
            <a:ext cx="2071172" cy="727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Future Work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4" name="Graphic 23" descr="Badge 1 with solid fill">
            <a:extLst>
              <a:ext uri="{FF2B5EF4-FFF2-40B4-BE49-F238E27FC236}">
                <a16:creationId xmlns:a16="http://schemas.microsoft.com/office/drawing/2014/main" id="{F9C0CCC6-1671-B431-CB63-4ABE2BE246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88531" y="1993202"/>
            <a:ext cx="969033" cy="969033"/>
          </a:xfrm>
          <a:prstGeom prst="rect">
            <a:avLst/>
          </a:prstGeom>
        </p:spPr>
      </p:pic>
      <p:pic>
        <p:nvPicPr>
          <p:cNvPr id="26" name="Graphic 25" descr="Badge with solid fill">
            <a:extLst>
              <a:ext uri="{FF2B5EF4-FFF2-40B4-BE49-F238E27FC236}">
                <a16:creationId xmlns:a16="http://schemas.microsoft.com/office/drawing/2014/main" id="{83B7AFD1-6F7C-8091-9144-D67C5B7A17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63275" y="3514675"/>
            <a:ext cx="1003729" cy="1003729"/>
          </a:xfrm>
          <a:prstGeom prst="rect">
            <a:avLst/>
          </a:prstGeom>
        </p:spPr>
      </p:pic>
      <p:pic>
        <p:nvPicPr>
          <p:cNvPr id="59" name="Graphic 58" descr="Network outline">
            <a:extLst>
              <a:ext uri="{FF2B5EF4-FFF2-40B4-BE49-F238E27FC236}">
                <a16:creationId xmlns:a16="http://schemas.microsoft.com/office/drawing/2014/main" id="{8CA350A3-A914-339B-9F84-97DF8D156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723951">
            <a:off x="-3120791" y="2851156"/>
            <a:ext cx="6427524" cy="6427524"/>
          </a:xfrm>
          <a:prstGeom prst="rect">
            <a:avLst/>
          </a:prstGeom>
        </p:spPr>
      </p:pic>
      <p:pic>
        <p:nvPicPr>
          <p:cNvPr id="60" name="Graphic 59" descr="Network outline">
            <a:extLst>
              <a:ext uri="{FF2B5EF4-FFF2-40B4-BE49-F238E27FC236}">
                <a16:creationId xmlns:a16="http://schemas.microsoft.com/office/drawing/2014/main" id="{5ADAD2EA-013A-2142-B66E-3FA61BB77C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3176718">
            <a:off x="8431422" y="-2523979"/>
            <a:ext cx="5664627" cy="566462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A0B5F7-4365-679C-6729-9C12D67715E9}"/>
              </a:ext>
            </a:extLst>
          </p:cNvPr>
          <p:cNvCxnSpPr>
            <a:cxnSpLocks/>
          </p:cNvCxnSpPr>
          <p:nvPr/>
        </p:nvCxnSpPr>
        <p:spPr>
          <a:xfrm>
            <a:off x="1140001" y="1241002"/>
            <a:ext cx="3439886" cy="0"/>
          </a:xfrm>
          <a:prstGeom prst="line">
            <a:avLst/>
          </a:prstGeom>
          <a:ln w="76200">
            <a:solidFill>
              <a:srgbClr val="D9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2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67183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820737" y="849886"/>
            <a:ext cx="4917068" cy="5328039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1840309" y="849886"/>
            <a:ext cx="304800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96" y="486555"/>
            <a:ext cx="6026150" cy="662635"/>
          </a:xfrm>
        </p:spPr>
        <p:txBody>
          <a:bodyPr>
            <a:normAutofit/>
          </a:bodyPr>
          <a:lstStyle/>
          <a:p>
            <a:r>
              <a:rPr lang="en-CA" sz="3500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EtherNET</a:t>
            </a:r>
            <a:r>
              <a:rPr lang="en-CA" sz="35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/IP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1649809" y="722034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4888309" y="754047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AE03A-4F11-9983-8C63-938E278BCE5F}"/>
              </a:ext>
            </a:extLst>
          </p:cNvPr>
          <p:cNvSpPr/>
          <p:nvPr/>
        </p:nvSpPr>
        <p:spPr>
          <a:xfrm>
            <a:off x="6569223" y="849886"/>
            <a:ext cx="4917068" cy="5328040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02E2E-D4CC-2C27-298E-E225A651C8E6}"/>
              </a:ext>
            </a:extLst>
          </p:cNvPr>
          <p:cNvCxnSpPr>
            <a:cxnSpLocks/>
          </p:cNvCxnSpPr>
          <p:nvPr/>
        </p:nvCxnSpPr>
        <p:spPr>
          <a:xfrm>
            <a:off x="7563431" y="861657"/>
            <a:ext cx="304800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1768A47-F7CC-99CE-950F-BD53D91CD34A}"/>
              </a:ext>
            </a:extLst>
          </p:cNvPr>
          <p:cNvSpPr/>
          <p:nvPr/>
        </p:nvSpPr>
        <p:spPr>
          <a:xfrm>
            <a:off x="7308645" y="736791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8740EB-E94C-4C78-83BE-E1C827ABF156}"/>
              </a:ext>
            </a:extLst>
          </p:cNvPr>
          <p:cNvSpPr/>
          <p:nvPr/>
        </p:nvSpPr>
        <p:spPr>
          <a:xfrm>
            <a:off x="10638635" y="736791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A8D1A98-5838-8A9F-F0D2-655351401D4A}"/>
              </a:ext>
            </a:extLst>
          </p:cNvPr>
          <p:cNvSpPr txBox="1">
            <a:spLocks/>
          </p:cNvSpPr>
          <p:nvPr/>
        </p:nvSpPr>
        <p:spPr>
          <a:xfrm>
            <a:off x="6074356" y="-188647"/>
            <a:ext cx="6026150" cy="1313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500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EtherCAT</a:t>
            </a:r>
            <a:endParaRPr lang="en-CA" sz="3500" dirty="0">
              <a:solidFill>
                <a:schemeClr val="bg1">
                  <a:lumMod val="85000"/>
                </a:schemeClr>
              </a:solidFill>
              <a:latin typeface="Biome" panose="020B0502040204020203" pitchFamily="34" charset="0"/>
              <a:ea typeface="ADLaM Display" panose="020F0502020204030204" pitchFamily="2" charset="0"/>
              <a:cs typeface="Biome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68459-99D3-A03B-2261-9D8EDCCD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39" y="1965185"/>
            <a:ext cx="4547664" cy="255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0E40CA-E376-2C5A-5D35-21B46DF2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288" y="2038984"/>
            <a:ext cx="4374938" cy="24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E7F00D-39B3-3B4E-AD52-BCB8F47F3943}"/>
              </a:ext>
            </a:extLst>
          </p:cNvPr>
          <p:cNvSpPr txBox="1">
            <a:spLocks/>
          </p:cNvSpPr>
          <p:nvPr/>
        </p:nvSpPr>
        <p:spPr>
          <a:xfrm>
            <a:off x="4898573" y="4523246"/>
            <a:ext cx="772330" cy="8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[1]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3779C43-D409-8EF2-2169-A03EA5A54ABF}"/>
              </a:ext>
            </a:extLst>
          </p:cNvPr>
          <p:cNvSpPr txBox="1">
            <a:spLocks/>
          </p:cNvSpPr>
          <p:nvPr/>
        </p:nvSpPr>
        <p:spPr>
          <a:xfrm>
            <a:off x="10733885" y="4523246"/>
            <a:ext cx="772330" cy="8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[1]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0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91570" y="-178422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1019175" y="793082"/>
            <a:ext cx="10153650" cy="5384844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642" y="364990"/>
            <a:ext cx="5530166" cy="1313737"/>
          </a:xfrm>
        </p:spPr>
        <p:txBody>
          <a:bodyPr>
            <a:normAutofit fontScale="90000"/>
          </a:bodyPr>
          <a:lstStyle/>
          <a:p>
            <a:r>
              <a:rPr lang="en-CA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EtherCAT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 Setup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3876387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8355590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Graphic 9" descr="Robot Hand with solid fill">
            <a:extLst>
              <a:ext uri="{FF2B5EF4-FFF2-40B4-BE49-F238E27FC236}">
                <a16:creationId xmlns:a16="http://schemas.microsoft.com/office/drawing/2014/main" id="{9B2A47E4-332F-E946-0E48-0EDB4058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370" y="1705091"/>
            <a:ext cx="1426080" cy="14260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F92A98-73C9-A150-25C8-F92E32372881}"/>
              </a:ext>
            </a:extLst>
          </p:cNvPr>
          <p:cNvCxnSpPr>
            <a:cxnSpLocks/>
          </p:cNvCxnSpPr>
          <p:nvPr/>
        </p:nvCxnSpPr>
        <p:spPr>
          <a:xfrm>
            <a:off x="3759572" y="2623042"/>
            <a:ext cx="1228064" cy="0"/>
          </a:xfrm>
          <a:prstGeom prst="straightConnector1">
            <a:avLst/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Television with solid fill">
            <a:extLst>
              <a:ext uri="{FF2B5EF4-FFF2-40B4-BE49-F238E27FC236}">
                <a16:creationId xmlns:a16="http://schemas.microsoft.com/office/drawing/2014/main" id="{EC086B0D-FE05-A7BB-E62B-B2231D7F0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337" y="1834199"/>
            <a:ext cx="1383722" cy="1383722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52F48C7-F728-CBCF-8B0C-0622B425BD16}"/>
              </a:ext>
            </a:extLst>
          </p:cNvPr>
          <p:cNvCxnSpPr>
            <a:cxnSpLocks/>
          </p:cNvCxnSpPr>
          <p:nvPr/>
        </p:nvCxnSpPr>
        <p:spPr>
          <a:xfrm rot="5400000">
            <a:off x="5102322" y="3258240"/>
            <a:ext cx="1136029" cy="1120705"/>
          </a:xfrm>
          <a:prstGeom prst="bentConnector3">
            <a:avLst>
              <a:gd name="adj1" fmla="val 50000"/>
            </a:avLst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CF4B2B-6463-5E04-6FFF-6735E56C6A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3458" y="3231333"/>
            <a:ext cx="1080611" cy="1068311"/>
          </a:xfrm>
          <a:prstGeom prst="bentConnector3">
            <a:avLst>
              <a:gd name="adj1" fmla="val 50000"/>
            </a:avLst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D3D649A-400F-7578-86A9-65B502CE6E9B}"/>
              </a:ext>
            </a:extLst>
          </p:cNvPr>
          <p:cNvSpPr/>
          <p:nvPr/>
        </p:nvSpPr>
        <p:spPr>
          <a:xfrm>
            <a:off x="4066887" y="4574183"/>
            <a:ext cx="1796101" cy="11367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Beckhoff and TwinCAT 3 Programming | DMC, Inc.">
            <a:extLst>
              <a:ext uri="{FF2B5EF4-FFF2-40B4-BE49-F238E27FC236}">
                <a16:creationId xmlns:a16="http://schemas.microsoft.com/office/drawing/2014/main" id="{BEC13429-6126-6410-AFF5-BE7CA31D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1" y="4719071"/>
            <a:ext cx="1476464" cy="84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A61CDC-F083-8B37-D071-5EC0D799BA78}"/>
              </a:ext>
            </a:extLst>
          </p:cNvPr>
          <p:cNvSpPr/>
          <p:nvPr/>
        </p:nvSpPr>
        <p:spPr>
          <a:xfrm>
            <a:off x="6805206" y="4528721"/>
            <a:ext cx="1791461" cy="1280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Matlab logo transparent PNG - StickPNG">
            <a:extLst>
              <a:ext uri="{FF2B5EF4-FFF2-40B4-BE49-F238E27FC236}">
                <a16:creationId xmlns:a16="http://schemas.microsoft.com/office/drawing/2014/main" id="{115C4577-7CCD-C78C-5683-78D70B57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10" y="4578044"/>
            <a:ext cx="1791460" cy="13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700DB9A6-F226-0B12-B28B-B488E1350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043" y="3055764"/>
            <a:ext cx="1942599" cy="619809"/>
          </a:xfrm>
        </p:spPr>
        <p:txBody>
          <a:bodyPr>
            <a:normAutofit/>
          </a:bodyPr>
          <a:lstStyle/>
          <a:p>
            <a:pPr algn="l"/>
            <a:r>
              <a:rPr lang="en-CA" sz="15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device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19FD4035-FDB8-B9C3-C716-599AEE3304D9}"/>
              </a:ext>
            </a:extLst>
          </p:cNvPr>
          <p:cNvSpPr txBox="1">
            <a:spLocks/>
          </p:cNvSpPr>
          <p:nvPr/>
        </p:nvSpPr>
        <p:spPr>
          <a:xfrm>
            <a:off x="5800936" y="2976029"/>
            <a:ext cx="1942599" cy="61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Computer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60903" y="-214831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1019175" y="793082"/>
            <a:ext cx="10153650" cy="5384844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2925" y="327901"/>
            <a:ext cx="6026150" cy="1313737"/>
          </a:xfrm>
        </p:spPr>
        <p:txBody>
          <a:bodyPr>
            <a:normAutofit fontScale="90000"/>
          </a:bodyPr>
          <a:lstStyle/>
          <a:p>
            <a:r>
              <a:rPr lang="en-CA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EtherCAT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 workflow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3876387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8355590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Graphic 9" descr="Robot Hand with solid fill">
            <a:extLst>
              <a:ext uri="{FF2B5EF4-FFF2-40B4-BE49-F238E27FC236}">
                <a16:creationId xmlns:a16="http://schemas.microsoft.com/office/drawing/2014/main" id="{9B2A47E4-332F-E946-0E48-0EDB4058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37" y="2501709"/>
            <a:ext cx="1426080" cy="14260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F92A98-73C9-A150-25C8-F92E32372881}"/>
              </a:ext>
            </a:extLst>
          </p:cNvPr>
          <p:cNvCxnSpPr>
            <a:cxnSpLocks/>
          </p:cNvCxnSpPr>
          <p:nvPr/>
        </p:nvCxnSpPr>
        <p:spPr>
          <a:xfrm>
            <a:off x="3649603" y="3276560"/>
            <a:ext cx="1228064" cy="0"/>
          </a:xfrm>
          <a:prstGeom prst="straightConnector1">
            <a:avLst/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A61CDC-F083-8B37-D071-5EC0D799BA78}"/>
              </a:ext>
            </a:extLst>
          </p:cNvPr>
          <p:cNvSpPr/>
          <p:nvPr/>
        </p:nvSpPr>
        <p:spPr>
          <a:xfrm>
            <a:off x="8753384" y="2772130"/>
            <a:ext cx="1791461" cy="1280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5569D8-D101-A1B4-88BC-A3E8E67233BC}"/>
              </a:ext>
            </a:extLst>
          </p:cNvPr>
          <p:cNvSpPr/>
          <p:nvPr/>
        </p:nvSpPr>
        <p:spPr>
          <a:xfrm>
            <a:off x="5197950" y="2860630"/>
            <a:ext cx="1796101" cy="11367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Matlab logo transparent PNG - StickPNG">
            <a:extLst>
              <a:ext uri="{FF2B5EF4-FFF2-40B4-BE49-F238E27FC236}">
                <a16:creationId xmlns:a16="http://schemas.microsoft.com/office/drawing/2014/main" id="{115C4577-7CCD-C78C-5683-78D70B57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27" y="2844150"/>
            <a:ext cx="1791460" cy="13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ckhoff and TwinCAT 3 Programming | DMC, Inc.">
            <a:extLst>
              <a:ext uri="{FF2B5EF4-FFF2-40B4-BE49-F238E27FC236}">
                <a16:creationId xmlns:a16="http://schemas.microsoft.com/office/drawing/2014/main" id="{BEC13429-6126-6410-AFF5-BE7CA31D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68" y="3005518"/>
            <a:ext cx="1476464" cy="84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EC811-982B-FDF2-CBDC-6381AF6E6A50}"/>
              </a:ext>
            </a:extLst>
          </p:cNvPr>
          <p:cNvCxnSpPr>
            <a:cxnSpLocks/>
          </p:cNvCxnSpPr>
          <p:nvPr/>
        </p:nvCxnSpPr>
        <p:spPr>
          <a:xfrm>
            <a:off x="7311966" y="3276560"/>
            <a:ext cx="1228064" cy="0"/>
          </a:xfrm>
          <a:prstGeom prst="straightConnector1">
            <a:avLst/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7BF2D-E5F0-5C94-E128-B537063F13FE}"/>
              </a:ext>
            </a:extLst>
          </p:cNvPr>
          <p:cNvCxnSpPr>
            <a:cxnSpLocks/>
          </p:cNvCxnSpPr>
          <p:nvPr/>
        </p:nvCxnSpPr>
        <p:spPr>
          <a:xfrm flipH="1">
            <a:off x="7311966" y="3602601"/>
            <a:ext cx="1228064" cy="0"/>
          </a:xfrm>
          <a:prstGeom prst="straightConnector1">
            <a:avLst/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EB3D10-4CB2-927E-C839-A1A7810D71B9}"/>
              </a:ext>
            </a:extLst>
          </p:cNvPr>
          <p:cNvCxnSpPr>
            <a:cxnSpLocks/>
          </p:cNvCxnSpPr>
          <p:nvPr/>
        </p:nvCxnSpPr>
        <p:spPr>
          <a:xfrm flipH="1">
            <a:off x="3649603" y="3602601"/>
            <a:ext cx="1228064" cy="0"/>
          </a:xfrm>
          <a:prstGeom prst="straightConnector1">
            <a:avLst/>
          </a:prstGeom>
          <a:ln w="76200">
            <a:solidFill>
              <a:srgbClr val="D9C8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70FDFDA-3D07-A870-5D1D-48432E4CB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514" y="3801265"/>
            <a:ext cx="1942599" cy="619809"/>
          </a:xfrm>
        </p:spPr>
        <p:txBody>
          <a:bodyPr>
            <a:normAutofit/>
          </a:bodyPr>
          <a:lstStyle/>
          <a:p>
            <a:pPr algn="l"/>
            <a:r>
              <a:rPr lang="en-CA" sz="15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device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3A901EF-A330-56DC-B283-33F6E8A0261A}"/>
              </a:ext>
            </a:extLst>
          </p:cNvPr>
          <p:cNvSpPr txBox="1">
            <a:spLocks/>
          </p:cNvSpPr>
          <p:nvPr/>
        </p:nvSpPr>
        <p:spPr>
          <a:xfrm>
            <a:off x="5213890" y="4157888"/>
            <a:ext cx="1942599" cy="43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5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Master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21E8622-0A5E-97A4-4A08-8EBB1655375C}"/>
              </a:ext>
            </a:extLst>
          </p:cNvPr>
          <p:cNvSpPr txBox="1">
            <a:spLocks/>
          </p:cNvSpPr>
          <p:nvPr/>
        </p:nvSpPr>
        <p:spPr>
          <a:xfrm>
            <a:off x="3181161" y="2527624"/>
            <a:ext cx="2032729" cy="4909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dirty="0" err="1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EtherCAT</a:t>
            </a:r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Communication</a:t>
            </a: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C6B0AB6-5B36-4A5E-2196-069777C31B06}"/>
              </a:ext>
            </a:extLst>
          </p:cNvPr>
          <p:cNvSpPr txBox="1">
            <a:spLocks/>
          </p:cNvSpPr>
          <p:nvPr/>
        </p:nvSpPr>
        <p:spPr>
          <a:xfrm>
            <a:off x="7030268" y="2532896"/>
            <a:ext cx="1791460" cy="311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ADS Communication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8583443-8C27-97FE-8735-35D3FDCFA7EA}"/>
              </a:ext>
            </a:extLst>
          </p:cNvPr>
          <p:cNvSpPr txBox="1">
            <a:spLocks/>
          </p:cNvSpPr>
          <p:nvPr/>
        </p:nvSpPr>
        <p:spPr>
          <a:xfrm>
            <a:off x="8948702" y="4111169"/>
            <a:ext cx="1942599" cy="43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5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Computations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3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1019175" y="793082"/>
            <a:ext cx="10153650" cy="5384844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6329" y="217731"/>
            <a:ext cx="4746625" cy="1313737"/>
          </a:xfrm>
        </p:spPr>
        <p:txBody>
          <a:bodyPr>
            <a:normAutofit fontScale="90000"/>
          </a:bodyPr>
          <a:lstStyle/>
          <a:p>
            <a:r>
              <a:rPr lang="en-CA" sz="50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Application for </a:t>
            </a:r>
            <a:r>
              <a:rPr lang="en-CA" sz="5000" dirty="0" err="1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EtherCAT</a:t>
            </a:r>
            <a:endParaRPr lang="en-CA" sz="5000" dirty="0">
              <a:solidFill>
                <a:schemeClr val="bg1">
                  <a:lumMod val="85000"/>
                </a:schemeClr>
              </a:solidFill>
              <a:latin typeface="Biome" panose="020B0502040204020203" pitchFamily="34" charset="0"/>
              <a:ea typeface="ADLaM Display" panose="020F0502020204030204" pitchFamily="2" charset="0"/>
              <a:cs typeface="Biome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3876387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33699-6813-CC88-DFE1-D61B89078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641" y="1698953"/>
            <a:ext cx="9144000" cy="1289428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Implement BOTA force sensor with MECA500 for a faster force feedback control for ultrasound automation controlling z-axis linear motion and rotational motion about x axis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8355590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CEAAD-5C6B-D0D2-F3AE-68E05B38A7F4}"/>
              </a:ext>
            </a:extLst>
          </p:cNvPr>
          <p:cNvSpPr/>
          <p:nvPr/>
        </p:nvSpPr>
        <p:spPr>
          <a:xfrm>
            <a:off x="2639538" y="3429000"/>
            <a:ext cx="3118451" cy="2457631"/>
          </a:xfrm>
          <a:prstGeom prst="rect">
            <a:avLst/>
          </a:prstGeom>
          <a:solidFill>
            <a:srgbClr val="1A2E52"/>
          </a:solidFill>
          <a:ln w="38100">
            <a:noFill/>
            <a:prstDash val="solid"/>
            <a:extLst>
              <a:ext uri="{C807C97D-BFC1-408E-A445-0C87EB9F89A2}">
                <ask:lineSketchStyleProps xmlns:ask="http://schemas.microsoft.com/office/drawing/2018/sketchyshapes" sd="4251366934">
                  <a:custGeom>
                    <a:avLst/>
                    <a:gdLst>
                      <a:gd name="connsiteX0" fmla="*/ 0 w 2578137"/>
                      <a:gd name="connsiteY0" fmla="*/ 0 h 2215176"/>
                      <a:gd name="connsiteX1" fmla="*/ 515627 w 2578137"/>
                      <a:gd name="connsiteY1" fmla="*/ 0 h 2215176"/>
                      <a:gd name="connsiteX2" fmla="*/ 1031255 w 2578137"/>
                      <a:gd name="connsiteY2" fmla="*/ 0 h 2215176"/>
                      <a:gd name="connsiteX3" fmla="*/ 1495319 w 2578137"/>
                      <a:gd name="connsiteY3" fmla="*/ 0 h 2215176"/>
                      <a:gd name="connsiteX4" fmla="*/ 2036728 w 2578137"/>
                      <a:gd name="connsiteY4" fmla="*/ 0 h 2215176"/>
                      <a:gd name="connsiteX5" fmla="*/ 2578137 w 2578137"/>
                      <a:gd name="connsiteY5" fmla="*/ 0 h 2215176"/>
                      <a:gd name="connsiteX6" fmla="*/ 2578137 w 2578137"/>
                      <a:gd name="connsiteY6" fmla="*/ 487339 h 2215176"/>
                      <a:gd name="connsiteX7" fmla="*/ 2578137 w 2578137"/>
                      <a:gd name="connsiteY7" fmla="*/ 974677 h 2215176"/>
                      <a:gd name="connsiteX8" fmla="*/ 2578137 w 2578137"/>
                      <a:gd name="connsiteY8" fmla="*/ 1572775 h 2215176"/>
                      <a:gd name="connsiteX9" fmla="*/ 2578137 w 2578137"/>
                      <a:gd name="connsiteY9" fmla="*/ 2215176 h 2215176"/>
                      <a:gd name="connsiteX10" fmla="*/ 2114072 w 2578137"/>
                      <a:gd name="connsiteY10" fmla="*/ 2215176 h 2215176"/>
                      <a:gd name="connsiteX11" fmla="*/ 1675789 w 2578137"/>
                      <a:gd name="connsiteY11" fmla="*/ 2215176 h 2215176"/>
                      <a:gd name="connsiteX12" fmla="*/ 1108599 w 2578137"/>
                      <a:gd name="connsiteY12" fmla="*/ 2215176 h 2215176"/>
                      <a:gd name="connsiteX13" fmla="*/ 592972 w 2578137"/>
                      <a:gd name="connsiteY13" fmla="*/ 2215176 h 2215176"/>
                      <a:gd name="connsiteX14" fmla="*/ 0 w 2578137"/>
                      <a:gd name="connsiteY14" fmla="*/ 2215176 h 2215176"/>
                      <a:gd name="connsiteX15" fmla="*/ 0 w 2578137"/>
                      <a:gd name="connsiteY15" fmla="*/ 1683534 h 2215176"/>
                      <a:gd name="connsiteX16" fmla="*/ 0 w 2578137"/>
                      <a:gd name="connsiteY16" fmla="*/ 1196195 h 2215176"/>
                      <a:gd name="connsiteX17" fmla="*/ 0 w 2578137"/>
                      <a:gd name="connsiteY17" fmla="*/ 708856 h 2215176"/>
                      <a:gd name="connsiteX18" fmla="*/ 0 w 2578137"/>
                      <a:gd name="connsiteY18" fmla="*/ 0 h 2215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578137" h="2215176" fill="none" extrusionOk="0">
                        <a:moveTo>
                          <a:pt x="0" y="0"/>
                        </a:moveTo>
                        <a:cubicBezTo>
                          <a:pt x="199032" y="-61328"/>
                          <a:pt x="361663" y="17516"/>
                          <a:pt x="515627" y="0"/>
                        </a:cubicBezTo>
                        <a:cubicBezTo>
                          <a:pt x="669591" y="-17516"/>
                          <a:pt x="774104" y="12225"/>
                          <a:pt x="1031255" y="0"/>
                        </a:cubicBezTo>
                        <a:cubicBezTo>
                          <a:pt x="1288406" y="-12225"/>
                          <a:pt x="1276334" y="51779"/>
                          <a:pt x="1495319" y="0"/>
                        </a:cubicBezTo>
                        <a:cubicBezTo>
                          <a:pt x="1714304" y="-51779"/>
                          <a:pt x="1853464" y="39176"/>
                          <a:pt x="2036728" y="0"/>
                        </a:cubicBezTo>
                        <a:cubicBezTo>
                          <a:pt x="2219992" y="-39176"/>
                          <a:pt x="2461784" y="40228"/>
                          <a:pt x="2578137" y="0"/>
                        </a:cubicBezTo>
                        <a:cubicBezTo>
                          <a:pt x="2595497" y="191887"/>
                          <a:pt x="2575689" y="347674"/>
                          <a:pt x="2578137" y="487339"/>
                        </a:cubicBezTo>
                        <a:cubicBezTo>
                          <a:pt x="2580585" y="627004"/>
                          <a:pt x="2560556" y="773319"/>
                          <a:pt x="2578137" y="974677"/>
                        </a:cubicBezTo>
                        <a:cubicBezTo>
                          <a:pt x="2595718" y="1176035"/>
                          <a:pt x="2553223" y="1354745"/>
                          <a:pt x="2578137" y="1572775"/>
                        </a:cubicBezTo>
                        <a:cubicBezTo>
                          <a:pt x="2603051" y="1790805"/>
                          <a:pt x="2546346" y="1922639"/>
                          <a:pt x="2578137" y="2215176"/>
                        </a:cubicBezTo>
                        <a:cubicBezTo>
                          <a:pt x="2459154" y="2224434"/>
                          <a:pt x="2259099" y="2209658"/>
                          <a:pt x="2114072" y="2215176"/>
                        </a:cubicBezTo>
                        <a:cubicBezTo>
                          <a:pt x="1969045" y="2220694"/>
                          <a:pt x="1850576" y="2171454"/>
                          <a:pt x="1675789" y="2215176"/>
                        </a:cubicBezTo>
                        <a:cubicBezTo>
                          <a:pt x="1501002" y="2258898"/>
                          <a:pt x="1246705" y="2180201"/>
                          <a:pt x="1108599" y="2215176"/>
                        </a:cubicBezTo>
                        <a:cubicBezTo>
                          <a:pt x="970493" y="2250151"/>
                          <a:pt x="786717" y="2166918"/>
                          <a:pt x="592972" y="2215176"/>
                        </a:cubicBezTo>
                        <a:cubicBezTo>
                          <a:pt x="399227" y="2263434"/>
                          <a:pt x="241385" y="2194659"/>
                          <a:pt x="0" y="2215176"/>
                        </a:cubicBezTo>
                        <a:cubicBezTo>
                          <a:pt x="-28972" y="1983390"/>
                          <a:pt x="24658" y="1838817"/>
                          <a:pt x="0" y="1683534"/>
                        </a:cubicBezTo>
                        <a:cubicBezTo>
                          <a:pt x="-24658" y="1528251"/>
                          <a:pt x="53251" y="1427849"/>
                          <a:pt x="0" y="1196195"/>
                        </a:cubicBezTo>
                        <a:cubicBezTo>
                          <a:pt x="-53251" y="964541"/>
                          <a:pt x="54470" y="879865"/>
                          <a:pt x="0" y="708856"/>
                        </a:cubicBezTo>
                        <a:cubicBezTo>
                          <a:pt x="-54470" y="537847"/>
                          <a:pt x="84119" y="227207"/>
                          <a:pt x="0" y="0"/>
                        </a:cubicBezTo>
                        <a:close/>
                      </a:path>
                      <a:path w="2578137" h="2215176" stroke="0" extrusionOk="0">
                        <a:moveTo>
                          <a:pt x="0" y="0"/>
                        </a:moveTo>
                        <a:cubicBezTo>
                          <a:pt x="115406" y="-38502"/>
                          <a:pt x="283550" y="21099"/>
                          <a:pt x="489846" y="0"/>
                        </a:cubicBezTo>
                        <a:cubicBezTo>
                          <a:pt x="696142" y="-21099"/>
                          <a:pt x="835164" y="13513"/>
                          <a:pt x="979692" y="0"/>
                        </a:cubicBezTo>
                        <a:cubicBezTo>
                          <a:pt x="1124220" y="-13513"/>
                          <a:pt x="1342556" y="65054"/>
                          <a:pt x="1546882" y="0"/>
                        </a:cubicBezTo>
                        <a:cubicBezTo>
                          <a:pt x="1751208" y="-65054"/>
                          <a:pt x="1973479" y="43088"/>
                          <a:pt x="2088291" y="0"/>
                        </a:cubicBezTo>
                        <a:cubicBezTo>
                          <a:pt x="2203103" y="-43088"/>
                          <a:pt x="2367370" y="24444"/>
                          <a:pt x="2578137" y="0"/>
                        </a:cubicBezTo>
                        <a:cubicBezTo>
                          <a:pt x="2624136" y="187390"/>
                          <a:pt x="2562743" y="277964"/>
                          <a:pt x="2578137" y="509490"/>
                        </a:cubicBezTo>
                        <a:cubicBezTo>
                          <a:pt x="2593531" y="741016"/>
                          <a:pt x="2562092" y="878495"/>
                          <a:pt x="2578137" y="1041133"/>
                        </a:cubicBezTo>
                        <a:cubicBezTo>
                          <a:pt x="2594182" y="1203771"/>
                          <a:pt x="2540681" y="1303435"/>
                          <a:pt x="2578137" y="1550623"/>
                        </a:cubicBezTo>
                        <a:cubicBezTo>
                          <a:pt x="2615593" y="1797811"/>
                          <a:pt x="2505420" y="2008199"/>
                          <a:pt x="2578137" y="2215176"/>
                        </a:cubicBezTo>
                        <a:cubicBezTo>
                          <a:pt x="2440577" y="2233962"/>
                          <a:pt x="2357550" y="2203227"/>
                          <a:pt x="2139854" y="2215176"/>
                        </a:cubicBezTo>
                        <a:cubicBezTo>
                          <a:pt x="1922158" y="2227125"/>
                          <a:pt x="1764237" y="2184518"/>
                          <a:pt x="1624226" y="2215176"/>
                        </a:cubicBezTo>
                        <a:cubicBezTo>
                          <a:pt x="1484215" y="2245834"/>
                          <a:pt x="1256296" y="2199978"/>
                          <a:pt x="1160162" y="2215176"/>
                        </a:cubicBezTo>
                        <a:cubicBezTo>
                          <a:pt x="1064028" y="2230374"/>
                          <a:pt x="845767" y="2195299"/>
                          <a:pt x="696097" y="2215176"/>
                        </a:cubicBezTo>
                        <a:cubicBezTo>
                          <a:pt x="546427" y="2235053"/>
                          <a:pt x="299502" y="2161295"/>
                          <a:pt x="0" y="2215176"/>
                        </a:cubicBezTo>
                        <a:cubicBezTo>
                          <a:pt x="-5969" y="2064484"/>
                          <a:pt x="23668" y="1816755"/>
                          <a:pt x="0" y="1661382"/>
                        </a:cubicBezTo>
                        <a:cubicBezTo>
                          <a:pt x="-23668" y="1506009"/>
                          <a:pt x="25260" y="1330652"/>
                          <a:pt x="0" y="1151892"/>
                        </a:cubicBezTo>
                        <a:cubicBezTo>
                          <a:pt x="-25260" y="973132"/>
                          <a:pt x="38798" y="755954"/>
                          <a:pt x="0" y="575946"/>
                        </a:cubicBezTo>
                        <a:cubicBezTo>
                          <a:pt x="-38798" y="395938"/>
                          <a:pt x="24601" y="1825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44CBC9-913A-4080-7E16-AE5B2AE40B63}"/>
              </a:ext>
            </a:extLst>
          </p:cNvPr>
          <p:cNvCxnSpPr>
            <a:cxnSpLocks/>
          </p:cNvCxnSpPr>
          <p:nvPr/>
        </p:nvCxnSpPr>
        <p:spPr>
          <a:xfrm>
            <a:off x="3655311" y="4849792"/>
            <a:ext cx="0" cy="69687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F6422C-D21E-45D6-4252-E2850715BED6}"/>
              </a:ext>
            </a:extLst>
          </p:cNvPr>
          <p:cNvSpPr/>
          <p:nvPr/>
        </p:nvSpPr>
        <p:spPr>
          <a:xfrm>
            <a:off x="3908094" y="4552151"/>
            <a:ext cx="630381" cy="332509"/>
          </a:xfrm>
          <a:prstGeom prst="roundRect">
            <a:avLst/>
          </a:prstGeom>
          <a:solidFill>
            <a:srgbClr val="D9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6D8992-AAEA-7D09-ED23-B42180C94C8C}"/>
              </a:ext>
            </a:extLst>
          </p:cNvPr>
          <p:cNvSpPr/>
          <p:nvPr/>
        </p:nvSpPr>
        <p:spPr>
          <a:xfrm>
            <a:off x="4106314" y="4138215"/>
            <a:ext cx="233939" cy="607539"/>
          </a:xfrm>
          <a:prstGeom prst="roundRect">
            <a:avLst/>
          </a:prstGeom>
          <a:solidFill>
            <a:srgbClr val="D9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418FC9-4DA9-613F-1621-AB51DE432C15}"/>
              </a:ext>
            </a:extLst>
          </p:cNvPr>
          <p:cNvSpPr/>
          <p:nvPr/>
        </p:nvSpPr>
        <p:spPr>
          <a:xfrm>
            <a:off x="6545970" y="3425999"/>
            <a:ext cx="3264457" cy="2457631"/>
          </a:xfrm>
          <a:prstGeom prst="rect">
            <a:avLst/>
          </a:prstGeom>
          <a:solidFill>
            <a:srgbClr val="1A2E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4E5F249-EB82-4594-214A-25306CE7CF13}"/>
              </a:ext>
            </a:extLst>
          </p:cNvPr>
          <p:cNvSpPr/>
          <p:nvPr/>
        </p:nvSpPr>
        <p:spPr>
          <a:xfrm>
            <a:off x="7927520" y="4517283"/>
            <a:ext cx="630381" cy="332509"/>
          </a:xfrm>
          <a:prstGeom prst="roundRect">
            <a:avLst/>
          </a:prstGeom>
          <a:solidFill>
            <a:srgbClr val="D9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93CFB0D-C408-7199-2985-33C2CB0133E8}"/>
              </a:ext>
            </a:extLst>
          </p:cNvPr>
          <p:cNvSpPr/>
          <p:nvPr/>
        </p:nvSpPr>
        <p:spPr>
          <a:xfrm>
            <a:off x="8126114" y="4138215"/>
            <a:ext cx="233939" cy="607539"/>
          </a:xfrm>
          <a:prstGeom prst="roundRect">
            <a:avLst/>
          </a:prstGeom>
          <a:solidFill>
            <a:srgbClr val="D9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4AFD4ED-CB82-21C0-489B-A0DD79748C16}"/>
              </a:ext>
            </a:extLst>
          </p:cNvPr>
          <p:cNvSpPr txBox="1">
            <a:spLocks/>
          </p:cNvSpPr>
          <p:nvPr/>
        </p:nvSpPr>
        <p:spPr>
          <a:xfrm>
            <a:off x="5159024" y="5407975"/>
            <a:ext cx="772330" cy="8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1.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89C7A87-F3C1-0044-1C54-1BD824637922}"/>
              </a:ext>
            </a:extLst>
          </p:cNvPr>
          <p:cNvSpPr txBox="1">
            <a:spLocks/>
          </p:cNvSpPr>
          <p:nvPr/>
        </p:nvSpPr>
        <p:spPr>
          <a:xfrm>
            <a:off x="9319539" y="5407975"/>
            <a:ext cx="772330" cy="8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2.</a:t>
            </a: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384688B-4239-E07E-A924-894FACA31122}"/>
              </a:ext>
            </a:extLst>
          </p:cNvPr>
          <p:cNvSpPr txBox="1">
            <a:spLocks/>
          </p:cNvSpPr>
          <p:nvPr/>
        </p:nvSpPr>
        <p:spPr>
          <a:xfrm>
            <a:off x="2846674" y="3643133"/>
            <a:ext cx="2704177" cy="8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6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Translation along z-axis</a:t>
            </a:r>
          </a:p>
          <a:p>
            <a:pPr algn="l"/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8AB59E5D-9E37-0EB2-908F-DBD01E5C9582}"/>
              </a:ext>
            </a:extLst>
          </p:cNvPr>
          <p:cNvSpPr txBox="1">
            <a:spLocks/>
          </p:cNvSpPr>
          <p:nvPr/>
        </p:nvSpPr>
        <p:spPr>
          <a:xfrm>
            <a:off x="6965603" y="3586956"/>
            <a:ext cx="2866564" cy="33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6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Rotation about x-axis</a:t>
            </a:r>
          </a:p>
          <a:p>
            <a:pPr algn="l"/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16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C4AD377-EB6B-E8C5-A14E-9A1ECA3B2405}"/>
              </a:ext>
            </a:extLst>
          </p:cNvPr>
          <p:cNvSpPr/>
          <p:nvPr/>
        </p:nvSpPr>
        <p:spPr>
          <a:xfrm rot="10800000">
            <a:off x="7944071" y="4654004"/>
            <a:ext cx="584718" cy="775841"/>
          </a:xfrm>
          <a:prstGeom prst="arc">
            <a:avLst>
              <a:gd name="adj1" fmla="val 9912619"/>
              <a:gd name="adj2" fmla="val 1089356"/>
            </a:avLst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BFCC45-B61B-A1DF-6B34-F74145CE4247}"/>
              </a:ext>
            </a:extLst>
          </p:cNvPr>
          <p:cNvCxnSpPr>
            <a:cxnSpLocks/>
          </p:cNvCxnSpPr>
          <p:nvPr/>
        </p:nvCxnSpPr>
        <p:spPr>
          <a:xfrm flipV="1">
            <a:off x="2948340" y="4174383"/>
            <a:ext cx="0" cy="25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FAD017-8DB6-61D8-6DDD-D54C666AC4B6}"/>
              </a:ext>
            </a:extLst>
          </p:cNvPr>
          <p:cNvCxnSpPr>
            <a:cxnSpLocks/>
          </p:cNvCxnSpPr>
          <p:nvPr/>
        </p:nvCxnSpPr>
        <p:spPr>
          <a:xfrm flipV="1">
            <a:off x="2948340" y="4432722"/>
            <a:ext cx="252783" cy="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1A83D89-6DA2-F106-E469-33486F698C9C}"/>
              </a:ext>
            </a:extLst>
          </p:cNvPr>
          <p:cNvSpPr/>
          <p:nvPr/>
        </p:nvSpPr>
        <p:spPr>
          <a:xfrm>
            <a:off x="2914817" y="4395505"/>
            <a:ext cx="70474" cy="74433"/>
          </a:xfrm>
          <a:prstGeom prst="ellipse">
            <a:avLst/>
          </a:prstGeom>
          <a:solidFill>
            <a:srgbClr val="1A2E52"/>
          </a:solidFill>
          <a:ln w="31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B0831A-BCEA-9DC8-DA93-0CC8858B2165}"/>
              </a:ext>
            </a:extLst>
          </p:cNvPr>
          <p:cNvSpPr/>
          <p:nvPr/>
        </p:nvSpPr>
        <p:spPr>
          <a:xfrm>
            <a:off x="2926879" y="4410979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1A2E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52834FC-5E6B-DE6A-C050-09DFCA1BCA35}"/>
              </a:ext>
            </a:extLst>
          </p:cNvPr>
          <p:cNvSpPr txBox="1">
            <a:spLocks/>
          </p:cNvSpPr>
          <p:nvPr/>
        </p:nvSpPr>
        <p:spPr>
          <a:xfrm>
            <a:off x="2758035" y="4402507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x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D1DC79E-686B-2F89-7A90-420E26F6FE60}"/>
              </a:ext>
            </a:extLst>
          </p:cNvPr>
          <p:cNvSpPr txBox="1">
            <a:spLocks/>
          </p:cNvSpPr>
          <p:nvPr/>
        </p:nvSpPr>
        <p:spPr>
          <a:xfrm>
            <a:off x="3127250" y="4309188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y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578AE2-F3FD-4396-821A-061F8DB5F973}"/>
              </a:ext>
            </a:extLst>
          </p:cNvPr>
          <p:cNvSpPr txBox="1">
            <a:spLocks/>
          </p:cNvSpPr>
          <p:nvPr/>
        </p:nvSpPr>
        <p:spPr>
          <a:xfrm>
            <a:off x="2799221" y="3998356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z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25CB38-B86C-2563-B4F9-F82B71210F0C}"/>
              </a:ext>
            </a:extLst>
          </p:cNvPr>
          <p:cNvCxnSpPr>
            <a:cxnSpLocks/>
          </p:cNvCxnSpPr>
          <p:nvPr/>
        </p:nvCxnSpPr>
        <p:spPr>
          <a:xfrm flipV="1">
            <a:off x="6869172" y="4183904"/>
            <a:ext cx="0" cy="25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094E7F-58C9-E493-9C9A-4A15C8AD840E}"/>
              </a:ext>
            </a:extLst>
          </p:cNvPr>
          <p:cNvCxnSpPr>
            <a:cxnSpLocks/>
          </p:cNvCxnSpPr>
          <p:nvPr/>
        </p:nvCxnSpPr>
        <p:spPr>
          <a:xfrm flipV="1">
            <a:off x="6869172" y="4442243"/>
            <a:ext cx="252783" cy="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7228867-17CE-6CAD-1A02-B6762FA19517}"/>
              </a:ext>
            </a:extLst>
          </p:cNvPr>
          <p:cNvSpPr/>
          <p:nvPr/>
        </p:nvSpPr>
        <p:spPr>
          <a:xfrm>
            <a:off x="6835649" y="4405026"/>
            <a:ext cx="70474" cy="74433"/>
          </a:xfrm>
          <a:prstGeom prst="ellipse">
            <a:avLst/>
          </a:prstGeom>
          <a:solidFill>
            <a:srgbClr val="1A2E52"/>
          </a:solidFill>
          <a:ln w="31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92B935-CC97-E388-59A7-88C934BBE2ED}"/>
              </a:ext>
            </a:extLst>
          </p:cNvPr>
          <p:cNvSpPr/>
          <p:nvPr/>
        </p:nvSpPr>
        <p:spPr>
          <a:xfrm>
            <a:off x="6847711" y="4420500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1A2E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5151C312-BD05-F0FC-BE35-0866605F7920}"/>
              </a:ext>
            </a:extLst>
          </p:cNvPr>
          <p:cNvSpPr txBox="1">
            <a:spLocks/>
          </p:cNvSpPr>
          <p:nvPr/>
        </p:nvSpPr>
        <p:spPr>
          <a:xfrm>
            <a:off x="6678867" y="4412028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x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9C0E253E-2706-C52C-1054-2125939C70DD}"/>
              </a:ext>
            </a:extLst>
          </p:cNvPr>
          <p:cNvSpPr txBox="1">
            <a:spLocks/>
          </p:cNvSpPr>
          <p:nvPr/>
        </p:nvSpPr>
        <p:spPr>
          <a:xfrm>
            <a:off x="7048082" y="4318709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y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9A9353C-B2B3-3200-9EEB-5F5F46D4DAFA}"/>
              </a:ext>
            </a:extLst>
          </p:cNvPr>
          <p:cNvSpPr txBox="1">
            <a:spLocks/>
          </p:cNvSpPr>
          <p:nvPr/>
        </p:nvSpPr>
        <p:spPr>
          <a:xfrm>
            <a:off x="6720053" y="4007877"/>
            <a:ext cx="298236" cy="247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2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81323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0" y="-211079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1019175" y="793082"/>
            <a:ext cx="10153650" cy="5384844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8412" y="-88280"/>
            <a:ext cx="4746625" cy="1313737"/>
          </a:xfrm>
        </p:spPr>
        <p:txBody>
          <a:bodyPr>
            <a:normAutofit/>
          </a:bodyPr>
          <a:lstStyle/>
          <a:p>
            <a:r>
              <a:rPr lang="en-CA" sz="50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Method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3876387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8355590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33699-6813-CC88-DFE1-D61B89078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8236" y="1381310"/>
            <a:ext cx="8691437" cy="4095380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Read force data 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Use a PID controller to correct z position and angle to ensure a z-force is maintained and probe is perpendicular to the surface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Send corrected position to MECA500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-13855" y="-34831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F852-EC54-7F81-C0D2-822DFCC1E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7264" y="1437814"/>
            <a:ext cx="9144000" cy="409538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820737" y="696686"/>
            <a:ext cx="4917068" cy="5481240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1856212" y="696686"/>
            <a:ext cx="304800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01" y="375542"/>
            <a:ext cx="6026150" cy="639850"/>
          </a:xfrm>
        </p:spPr>
        <p:txBody>
          <a:bodyPr>
            <a:normAutofit fontScale="90000"/>
          </a:bodyPr>
          <a:lstStyle/>
          <a:p>
            <a:r>
              <a:rPr lang="en-CA" sz="45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Problems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1610371" y="600848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4903785" y="600848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AE03A-4F11-9983-8C63-938E278BCE5F}"/>
              </a:ext>
            </a:extLst>
          </p:cNvPr>
          <p:cNvSpPr/>
          <p:nvPr/>
        </p:nvSpPr>
        <p:spPr>
          <a:xfrm>
            <a:off x="6569223" y="696686"/>
            <a:ext cx="4917068" cy="5481240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02E2E-D4CC-2C27-298E-E225A651C8E6}"/>
              </a:ext>
            </a:extLst>
          </p:cNvPr>
          <p:cNvCxnSpPr>
            <a:cxnSpLocks/>
          </p:cNvCxnSpPr>
          <p:nvPr/>
        </p:nvCxnSpPr>
        <p:spPr>
          <a:xfrm>
            <a:off x="7591141" y="697782"/>
            <a:ext cx="304800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1768A47-F7CC-99CE-950F-BD53D91CD34A}"/>
              </a:ext>
            </a:extLst>
          </p:cNvPr>
          <p:cNvSpPr/>
          <p:nvPr/>
        </p:nvSpPr>
        <p:spPr>
          <a:xfrm>
            <a:off x="7313761" y="584236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8740EB-E94C-4C78-83BE-E1C827ABF156}"/>
              </a:ext>
            </a:extLst>
          </p:cNvPr>
          <p:cNvSpPr/>
          <p:nvPr/>
        </p:nvSpPr>
        <p:spPr>
          <a:xfrm>
            <a:off x="10674353" y="600848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A8D1A98-5838-8A9F-F0D2-655351401D4A}"/>
              </a:ext>
            </a:extLst>
          </p:cNvPr>
          <p:cNvSpPr txBox="1">
            <a:spLocks/>
          </p:cNvSpPr>
          <p:nvPr/>
        </p:nvSpPr>
        <p:spPr>
          <a:xfrm>
            <a:off x="6102066" y="-96705"/>
            <a:ext cx="6026150" cy="117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5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Solutions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C8992E-252D-3C45-4FF4-6B3D883BD930}"/>
              </a:ext>
            </a:extLst>
          </p:cNvPr>
          <p:cNvSpPr txBox="1">
            <a:spLocks/>
          </p:cNvSpPr>
          <p:nvPr/>
        </p:nvSpPr>
        <p:spPr>
          <a:xfrm>
            <a:off x="6884739" y="1015392"/>
            <a:ext cx="4211832" cy="4794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CA" sz="17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Calculate offset values that will maintain probe position and account for it in the position of robot end effector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CA" sz="17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CA" sz="17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CA" sz="16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Account for force sensor miscalibration by creating a plot of orientation and measured force and then fitting a plot of best fit</a:t>
            </a:r>
          </a:p>
          <a:p>
            <a:pPr algn="l">
              <a:lnSpc>
                <a:spcPct val="150000"/>
              </a:lnSpc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D9284C-AB15-7492-8129-40882BDA966A}"/>
              </a:ext>
            </a:extLst>
          </p:cNvPr>
          <p:cNvSpPr txBox="1">
            <a:spLocks/>
          </p:cNvSpPr>
          <p:nvPr/>
        </p:nvSpPr>
        <p:spPr>
          <a:xfrm>
            <a:off x="1165575" y="1272530"/>
            <a:ext cx="4137627" cy="4537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CA" sz="17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Rotation about x-axis of probe is different than rotating robot end effector about its center axis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CA" sz="17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CA" sz="17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CA" sz="17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CA" sz="1700" dirty="0">
                <a:solidFill>
                  <a:schemeClr val="bg1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When the force sensor rotates it causes internal forces in the force sensor resulting in the measured value deferring from the true value</a:t>
            </a: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l"/>
            <a:endParaRPr lang="en-CA" sz="2800" dirty="0">
              <a:solidFill>
                <a:schemeClr val="bg1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4A84DE-B0E8-1D98-99DF-21AB08B62D63}"/>
              </a:ext>
            </a:extLst>
          </p:cNvPr>
          <p:cNvSpPr/>
          <p:nvPr/>
        </p:nvSpPr>
        <p:spPr>
          <a:xfrm>
            <a:off x="2112237" y="2695417"/>
            <a:ext cx="471306" cy="4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D6D7E-2953-0A6F-D873-CD9D744C3D8C}"/>
              </a:ext>
            </a:extLst>
          </p:cNvPr>
          <p:cNvSpPr/>
          <p:nvPr/>
        </p:nvSpPr>
        <p:spPr>
          <a:xfrm>
            <a:off x="2269716" y="2989943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6A525-3DA3-2A25-4D82-A15D00CEB6CA}"/>
              </a:ext>
            </a:extLst>
          </p:cNvPr>
          <p:cNvSpPr/>
          <p:nvPr/>
        </p:nvSpPr>
        <p:spPr>
          <a:xfrm rot="18976208">
            <a:off x="2508157" y="2900287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8CDD83-86F3-FD46-185A-D338C9EFC2C1}"/>
              </a:ext>
            </a:extLst>
          </p:cNvPr>
          <p:cNvSpPr/>
          <p:nvPr/>
        </p:nvSpPr>
        <p:spPr>
          <a:xfrm>
            <a:off x="3966437" y="2670017"/>
            <a:ext cx="471306" cy="4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D36EA-39DD-8886-9AF9-465AA863E099}"/>
              </a:ext>
            </a:extLst>
          </p:cNvPr>
          <p:cNvSpPr/>
          <p:nvPr/>
        </p:nvSpPr>
        <p:spPr>
          <a:xfrm>
            <a:off x="4123916" y="2964543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E910E1-9E52-18E2-A64B-49A3CF150429}"/>
              </a:ext>
            </a:extLst>
          </p:cNvPr>
          <p:cNvSpPr/>
          <p:nvPr/>
        </p:nvSpPr>
        <p:spPr>
          <a:xfrm>
            <a:off x="3560037" y="2771617"/>
            <a:ext cx="471306" cy="4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D5C6D4-57F6-D4F4-6F49-FB35ABD3DF75}"/>
              </a:ext>
            </a:extLst>
          </p:cNvPr>
          <p:cNvSpPr/>
          <p:nvPr/>
        </p:nvSpPr>
        <p:spPr>
          <a:xfrm rot="18976208">
            <a:off x="4019457" y="2989187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C77124-C5E1-9873-8B4D-BDF852BBE927}"/>
              </a:ext>
            </a:extLst>
          </p:cNvPr>
          <p:cNvSpPr/>
          <p:nvPr/>
        </p:nvSpPr>
        <p:spPr>
          <a:xfrm>
            <a:off x="8037696" y="2822417"/>
            <a:ext cx="471306" cy="4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85D21-4D70-5CC6-DEF5-D6935F3C3990}"/>
              </a:ext>
            </a:extLst>
          </p:cNvPr>
          <p:cNvSpPr/>
          <p:nvPr/>
        </p:nvSpPr>
        <p:spPr>
          <a:xfrm>
            <a:off x="8195175" y="3116943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9FFFFF-0746-BC15-81CA-95D715D1883F}"/>
              </a:ext>
            </a:extLst>
          </p:cNvPr>
          <p:cNvSpPr/>
          <p:nvPr/>
        </p:nvSpPr>
        <p:spPr>
          <a:xfrm>
            <a:off x="7631296" y="2924017"/>
            <a:ext cx="471306" cy="4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589C28-A8F9-5411-AE21-E9313C215CA7}"/>
              </a:ext>
            </a:extLst>
          </p:cNvPr>
          <p:cNvSpPr/>
          <p:nvPr/>
        </p:nvSpPr>
        <p:spPr>
          <a:xfrm rot="18976208">
            <a:off x="8090716" y="3141587"/>
            <a:ext cx="168684" cy="580571"/>
          </a:xfrm>
          <a:prstGeom prst="rect">
            <a:avLst/>
          </a:prstGeom>
          <a:ln>
            <a:solidFill>
              <a:srgbClr val="84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9BB012-A229-A9CB-4579-0C37671464E8}"/>
              </a:ext>
            </a:extLst>
          </p:cNvPr>
          <p:cNvCxnSpPr/>
          <p:nvPr/>
        </p:nvCxnSpPr>
        <p:spPr>
          <a:xfrm flipV="1">
            <a:off x="7504261" y="5370286"/>
            <a:ext cx="0" cy="43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0BAB25-4A28-98B9-2F2D-01B6D098DA7E}"/>
              </a:ext>
            </a:extLst>
          </p:cNvPr>
          <p:cNvCxnSpPr/>
          <p:nvPr/>
        </p:nvCxnSpPr>
        <p:spPr>
          <a:xfrm>
            <a:off x="7504261" y="5809683"/>
            <a:ext cx="166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3E248A2-D3FF-CFA5-21BE-FCC1B9EACF63}"/>
              </a:ext>
            </a:extLst>
          </p:cNvPr>
          <p:cNvCxnSpPr>
            <a:cxnSpLocks/>
          </p:cNvCxnSpPr>
          <p:nvPr/>
        </p:nvCxnSpPr>
        <p:spPr>
          <a:xfrm flipV="1">
            <a:off x="7631296" y="5370286"/>
            <a:ext cx="406400" cy="268514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B9FA235-28F8-775A-F600-95D6F805067A}"/>
              </a:ext>
            </a:extLst>
          </p:cNvPr>
          <p:cNvCxnSpPr>
            <a:cxnSpLocks/>
          </p:cNvCxnSpPr>
          <p:nvPr/>
        </p:nvCxnSpPr>
        <p:spPr>
          <a:xfrm rot="10800000">
            <a:off x="8037697" y="5370286"/>
            <a:ext cx="398973" cy="268514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5195AA2-1511-1206-B6B9-F27042FE2774}"/>
              </a:ext>
            </a:extLst>
          </p:cNvPr>
          <p:cNvSpPr/>
          <p:nvPr/>
        </p:nvSpPr>
        <p:spPr>
          <a:xfrm>
            <a:off x="7842250" y="3116943"/>
            <a:ext cx="50303" cy="468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B4D7A0-0164-70A2-9DB2-3CFBFC3A16D2}"/>
              </a:ext>
            </a:extLst>
          </p:cNvPr>
          <p:cNvSpPr/>
          <p:nvPr/>
        </p:nvSpPr>
        <p:spPr>
          <a:xfrm>
            <a:off x="8242300" y="2970893"/>
            <a:ext cx="50303" cy="468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129860-42D4-F43A-548E-DBC09A7A7C11}"/>
              </a:ext>
            </a:extLst>
          </p:cNvPr>
          <p:cNvCxnSpPr/>
          <p:nvPr/>
        </p:nvCxnSpPr>
        <p:spPr>
          <a:xfrm>
            <a:off x="8593795" y="2964543"/>
            <a:ext cx="0" cy="239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7361AD-DE11-1A05-0781-4D6479494F40}"/>
              </a:ext>
            </a:extLst>
          </p:cNvPr>
          <p:cNvCxnSpPr>
            <a:cxnSpLocks/>
          </p:cNvCxnSpPr>
          <p:nvPr/>
        </p:nvCxnSpPr>
        <p:spPr>
          <a:xfrm flipH="1">
            <a:off x="7825445" y="2771617"/>
            <a:ext cx="4671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F1BF49-4369-1C46-C276-098C07A33062}"/>
              </a:ext>
            </a:extLst>
          </p:cNvPr>
          <p:cNvSpPr txBox="1"/>
          <p:nvPr/>
        </p:nvSpPr>
        <p:spPr>
          <a:xfrm>
            <a:off x="7617968" y="2547611"/>
            <a:ext cx="29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6E442-6820-1ABB-BA4D-BAB1DEFDA33E}"/>
              </a:ext>
            </a:extLst>
          </p:cNvPr>
          <p:cNvSpPr txBox="1"/>
          <p:nvPr/>
        </p:nvSpPr>
        <p:spPr>
          <a:xfrm>
            <a:off x="8483789" y="3109429"/>
            <a:ext cx="29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24CA0-C341-6FB5-76FC-649946D3CA21}"/>
              </a:ext>
            </a:extLst>
          </p:cNvPr>
          <p:cNvSpPr txBox="1"/>
          <p:nvPr/>
        </p:nvSpPr>
        <p:spPr>
          <a:xfrm>
            <a:off x="7796931" y="5724600"/>
            <a:ext cx="100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angle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1604C-95C3-C132-F7FE-15E035EAE66E}"/>
              </a:ext>
            </a:extLst>
          </p:cNvPr>
          <p:cNvSpPr txBox="1"/>
          <p:nvPr/>
        </p:nvSpPr>
        <p:spPr>
          <a:xfrm>
            <a:off x="6852663" y="5433970"/>
            <a:ext cx="100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277393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1318-C839-DF58-E616-651737187634}"/>
              </a:ext>
            </a:extLst>
          </p:cNvPr>
          <p:cNvSpPr/>
          <p:nvPr/>
        </p:nvSpPr>
        <p:spPr>
          <a:xfrm>
            <a:off x="0" y="-211079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2234-09E9-BD96-86E3-88C0452FFA64}"/>
              </a:ext>
            </a:extLst>
          </p:cNvPr>
          <p:cNvSpPr/>
          <p:nvPr/>
        </p:nvSpPr>
        <p:spPr>
          <a:xfrm>
            <a:off x="1019175" y="793082"/>
            <a:ext cx="10153650" cy="5384844"/>
          </a:xfrm>
          <a:prstGeom prst="rect">
            <a:avLst/>
          </a:prstGeom>
          <a:noFill/>
          <a:ln w="76200">
            <a:solidFill>
              <a:srgbClr val="D9C8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9890AB-A822-105F-FEF3-25AF54013ADC}"/>
              </a:ext>
            </a:extLst>
          </p:cNvPr>
          <p:cNvCxnSpPr>
            <a:cxnSpLocks/>
          </p:cNvCxnSpPr>
          <p:nvPr/>
        </p:nvCxnSpPr>
        <p:spPr>
          <a:xfrm>
            <a:off x="4038600" y="793082"/>
            <a:ext cx="4286250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58D916-DA38-888A-7896-65C65FA1B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8412" y="-88280"/>
            <a:ext cx="4746625" cy="1313737"/>
          </a:xfrm>
        </p:spPr>
        <p:txBody>
          <a:bodyPr>
            <a:normAutofit/>
          </a:bodyPr>
          <a:lstStyle/>
          <a:p>
            <a:r>
              <a:rPr lang="en-CA" sz="5000" dirty="0">
                <a:solidFill>
                  <a:schemeClr val="bg1">
                    <a:lumMod val="85000"/>
                  </a:schemeClr>
                </a:solidFill>
                <a:latin typeface="Biome" panose="020B0502040204020203" pitchFamily="34" charset="0"/>
                <a:ea typeface="ADLaM Display" panose="020F0502020204030204" pitchFamily="2" charset="0"/>
                <a:cs typeface="Biome" panose="020B0502040204020203" pitchFamily="34" charset="0"/>
              </a:rPr>
              <a:t>Results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3D7614-3496-2185-8499-931653DB1E7D}"/>
              </a:ext>
            </a:extLst>
          </p:cNvPr>
          <p:cNvSpPr/>
          <p:nvPr/>
        </p:nvSpPr>
        <p:spPr>
          <a:xfrm>
            <a:off x="3876387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1056C4-95C9-E5ED-CAF8-CE33FF26A463}"/>
              </a:ext>
            </a:extLst>
          </p:cNvPr>
          <p:cNvSpPr/>
          <p:nvPr/>
        </p:nvSpPr>
        <p:spPr>
          <a:xfrm>
            <a:off x="8355590" y="688090"/>
            <a:ext cx="190500" cy="191676"/>
          </a:xfrm>
          <a:prstGeom prst="ellipse">
            <a:avLst/>
          </a:prstGeom>
          <a:solidFill>
            <a:srgbClr val="D9C8E2"/>
          </a:solidFill>
          <a:ln>
            <a:solidFill>
              <a:srgbClr val="D9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370919093_6964480616903988_2195190428516104126_n">
            <a:hlinkClick r:id="" action="ppaction://media"/>
            <a:extLst>
              <a:ext uri="{FF2B5EF4-FFF2-40B4-BE49-F238E27FC236}">
                <a16:creationId xmlns:a16="http://schemas.microsoft.com/office/drawing/2014/main" id="{B6F2213D-C8BB-34B5-09AE-F6094737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342" y="1161818"/>
            <a:ext cx="8447315" cy="47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5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357</Words>
  <Application>Microsoft Office PowerPoint</Application>
  <PresentationFormat>Widescreen</PresentationFormat>
  <Paragraphs>147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Biome</vt:lpstr>
      <vt:lpstr>Calibri</vt:lpstr>
      <vt:lpstr>Calibri Light</vt:lpstr>
      <vt:lpstr>Wingdings</vt:lpstr>
      <vt:lpstr>Office Theme</vt:lpstr>
      <vt:lpstr>EtherCAT Communication with applications to force sensor feedback </vt:lpstr>
      <vt:lpstr>Overview</vt:lpstr>
      <vt:lpstr>EtherNET/IP</vt:lpstr>
      <vt:lpstr>EtherCAT Setup</vt:lpstr>
      <vt:lpstr>EtherCAT workflow</vt:lpstr>
      <vt:lpstr>Application for EtherCAT</vt:lpstr>
      <vt:lpstr>Method</vt:lpstr>
      <vt:lpstr>Problems</vt:lpstr>
      <vt:lpstr>Results</vt:lpstr>
      <vt:lpstr>Future Work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EtherCAT Communication </dc:title>
  <dc:creator>Larissa J</dc:creator>
  <cp:lastModifiedBy>Larissa J</cp:lastModifiedBy>
  <cp:revision>7</cp:revision>
  <dcterms:created xsi:type="dcterms:W3CDTF">2023-08-24T14:54:03Z</dcterms:created>
  <dcterms:modified xsi:type="dcterms:W3CDTF">2023-08-29T14:04:40Z</dcterms:modified>
</cp:coreProperties>
</file>